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9" r:id="rId3"/>
    <p:sldId id="256" r:id="rId4"/>
    <p:sldId id="260" r:id="rId5"/>
    <p:sldId id="258" r:id="rId6"/>
    <p:sldId id="257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9"/>
    <p:restoredTop sz="94694"/>
  </p:normalViewPr>
  <p:slideViewPr>
    <p:cSldViewPr snapToGrid="0">
      <p:cViewPr varScale="1">
        <p:scale>
          <a:sx n="116" d="100"/>
          <a:sy n="116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dirty="0"/>
              <a:t>Accepted abstracts &amp; Attendees by country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Hoja1!$B$2:$B$24</c:f>
              <c:strCache>
                <c:ptCount val="23"/>
                <c:pt idx="0">
                  <c:v>Mexico</c:v>
                </c:pt>
                <c:pt idx="1">
                  <c:v>United States</c:v>
                </c:pt>
                <c:pt idx="2">
                  <c:v>China</c:v>
                </c:pt>
                <c:pt idx="3">
                  <c:v>Japan</c:v>
                </c:pt>
                <c:pt idx="4">
                  <c:v>Australia</c:v>
                </c:pt>
                <c:pt idx="5">
                  <c:v>Canada</c:v>
                </c:pt>
                <c:pt idx="6">
                  <c:v>Korea</c:v>
                </c:pt>
                <c:pt idx="7">
                  <c:v>South Korea</c:v>
                </c:pt>
                <c:pt idx="8">
                  <c:v>Chile</c:v>
                </c:pt>
                <c:pt idx="9">
                  <c:v>France</c:v>
                </c:pt>
                <c:pt idx="10">
                  <c:v>Brazil</c:v>
                </c:pt>
                <c:pt idx="11">
                  <c:v>Spain</c:v>
                </c:pt>
                <c:pt idx="12">
                  <c:v>Thailand</c:v>
                </c:pt>
                <c:pt idx="13">
                  <c:v>Belgium</c:v>
                </c:pt>
                <c:pt idx="14">
                  <c:v>Ecuador</c:v>
                </c:pt>
                <c:pt idx="15">
                  <c:v>India</c:v>
                </c:pt>
                <c:pt idx="16">
                  <c:v>New Zealand</c:v>
                </c:pt>
                <c:pt idx="17">
                  <c:v>Singapore</c:v>
                </c:pt>
                <c:pt idx="18">
                  <c:v>Sweden</c:v>
                </c:pt>
                <c:pt idx="19">
                  <c:v>Switzerland</c:v>
                </c:pt>
                <c:pt idx="20">
                  <c:v>Taiwan</c:v>
                </c:pt>
                <c:pt idx="21">
                  <c:v>Turkey</c:v>
                </c:pt>
                <c:pt idx="22">
                  <c:v>United Kingdom</c:v>
                </c:pt>
              </c:strCache>
            </c:strRef>
          </c:cat>
          <c:val>
            <c:numRef>
              <c:f>Hoja1!$C$2:$C$24</c:f>
              <c:numCache>
                <c:formatCode>General</c:formatCode>
                <c:ptCount val="23"/>
                <c:pt idx="0">
                  <c:v>138</c:v>
                </c:pt>
                <c:pt idx="1">
                  <c:v>94</c:v>
                </c:pt>
                <c:pt idx="2">
                  <c:v>27</c:v>
                </c:pt>
                <c:pt idx="3">
                  <c:v>19</c:v>
                </c:pt>
                <c:pt idx="4">
                  <c:v>12</c:v>
                </c:pt>
                <c:pt idx="5">
                  <c:v>12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A-49D4-ADD9-D9182AD25AB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Hoja1!$B$2:$B$24</c:f>
              <c:strCache>
                <c:ptCount val="23"/>
                <c:pt idx="0">
                  <c:v>Mexico</c:v>
                </c:pt>
                <c:pt idx="1">
                  <c:v>United States</c:v>
                </c:pt>
                <c:pt idx="2">
                  <c:v>China</c:v>
                </c:pt>
                <c:pt idx="3">
                  <c:v>Japan</c:v>
                </c:pt>
                <c:pt idx="4">
                  <c:v>Australia</c:v>
                </c:pt>
                <c:pt idx="5">
                  <c:v>Canada</c:v>
                </c:pt>
                <c:pt idx="6">
                  <c:v>Korea</c:v>
                </c:pt>
                <c:pt idx="7">
                  <c:v>South Korea</c:v>
                </c:pt>
                <c:pt idx="8">
                  <c:v>Chile</c:v>
                </c:pt>
                <c:pt idx="9">
                  <c:v>France</c:v>
                </c:pt>
                <c:pt idx="10">
                  <c:v>Brazil</c:v>
                </c:pt>
                <c:pt idx="11">
                  <c:v>Spain</c:v>
                </c:pt>
                <c:pt idx="12">
                  <c:v>Thailand</c:v>
                </c:pt>
                <c:pt idx="13">
                  <c:v>Belgium</c:v>
                </c:pt>
                <c:pt idx="14">
                  <c:v>Ecuador</c:v>
                </c:pt>
                <c:pt idx="15">
                  <c:v>India</c:v>
                </c:pt>
                <c:pt idx="16">
                  <c:v>New Zealand</c:v>
                </c:pt>
                <c:pt idx="17">
                  <c:v>Singapore</c:v>
                </c:pt>
                <c:pt idx="18">
                  <c:v>Sweden</c:v>
                </c:pt>
                <c:pt idx="19">
                  <c:v>Switzerland</c:v>
                </c:pt>
                <c:pt idx="20">
                  <c:v>Taiwan</c:v>
                </c:pt>
                <c:pt idx="21">
                  <c:v>Turkey</c:v>
                </c:pt>
                <c:pt idx="22">
                  <c:v>United Kingdom</c:v>
                </c:pt>
              </c:strCache>
            </c:strRef>
          </c:cat>
          <c:val>
            <c:numRef>
              <c:f>Hoja1!$D$2:$D$24</c:f>
            </c:numRef>
          </c:val>
          <c:extLst>
            <c:ext xmlns:c16="http://schemas.microsoft.com/office/drawing/2014/chart" uri="{C3380CC4-5D6E-409C-BE32-E72D297353CC}">
              <c16:uniqueId val="{00000001-403A-49D4-ADD9-D9182AD25ABF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Hoja1!$B$2:$B$24</c:f>
              <c:strCache>
                <c:ptCount val="23"/>
                <c:pt idx="0">
                  <c:v>Mexico</c:v>
                </c:pt>
                <c:pt idx="1">
                  <c:v>United States</c:v>
                </c:pt>
                <c:pt idx="2">
                  <c:v>China</c:v>
                </c:pt>
                <c:pt idx="3">
                  <c:v>Japan</c:v>
                </c:pt>
                <c:pt idx="4">
                  <c:v>Australia</c:v>
                </c:pt>
                <c:pt idx="5">
                  <c:v>Canada</c:v>
                </c:pt>
                <c:pt idx="6">
                  <c:v>Korea</c:v>
                </c:pt>
                <c:pt idx="7">
                  <c:v>South Korea</c:v>
                </c:pt>
                <c:pt idx="8">
                  <c:v>Chile</c:v>
                </c:pt>
                <c:pt idx="9">
                  <c:v>France</c:v>
                </c:pt>
                <c:pt idx="10">
                  <c:v>Brazil</c:v>
                </c:pt>
                <c:pt idx="11">
                  <c:v>Spain</c:v>
                </c:pt>
                <c:pt idx="12">
                  <c:v>Thailand</c:v>
                </c:pt>
                <c:pt idx="13">
                  <c:v>Belgium</c:v>
                </c:pt>
                <c:pt idx="14">
                  <c:v>Ecuador</c:v>
                </c:pt>
                <c:pt idx="15">
                  <c:v>India</c:v>
                </c:pt>
                <c:pt idx="16">
                  <c:v>New Zealand</c:v>
                </c:pt>
                <c:pt idx="17">
                  <c:v>Singapore</c:v>
                </c:pt>
                <c:pt idx="18">
                  <c:v>Sweden</c:v>
                </c:pt>
                <c:pt idx="19">
                  <c:v>Switzerland</c:v>
                </c:pt>
                <c:pt idx="20">
                  <c:v>Taiwan</c:v>
                </c:pt>
                <c:pt idx="21">
                  <c:v>Turkey</c:v>
                </c:pt>
                <c:pt idx="22">
                  <c:v>United Kingdom</c:v>
                </c:pt>
              </c:strCache>
            </c:strRef>
          </c:cat>
          <c:val>
            <c:numRef>
              <c:f>Hoja1!$E$2:$E$24</c:f>
              <c:numCache>
                <c:formatCode>General</c:formatCode>
                <c:ptCount val="23"/>
                <c:pt idx="0">
                  <c:v>72</c:v>
                </c:pt>
                <c:pt idx="1">
                  <c:v>67</c:v>
                </c:pt>
                <c:pt idx="2">
                  <c:v>16</c:v>
                </c:pt>
                <c:pt idx="3">
                  <c:v>14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1">
                  <c:v>2</c:v>
                </c:pt>
                <c:pt idx="13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3A-49D4-ADD9-D9182AD25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2726832"/>
        <c:axId val="622725584"/>
        <c:axId val="684865248"/>
      </c:bar3DChart>
      <c:catAx>
        <c:axId val="6227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725584"/>
        <c:crosses val="autoZero"/>
        <c:auto val="1"/>
        <c:lblAlgn val="ctr"/>
        <c:lblOffset val="100"/>
        <c:noMultiLvlLbl val="0"/>
      </c:catAx>
      <c:valAx>
        <c:axId val="62272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726832"/>
        <c:crosses val="autoZero"/>
        <c:crossBetween val="between"/>
      </c:valAx>
      <c:serAx>
        <c:axId val="684865248"/>
        <c:scaling>
          <c:orientation val="minMax"/>
        </c:scaling>
        <c:delete val="1"/>
        <c:axPos val="b"/>
        <c:majorTickMark val="out"/>
        <c:minorTickMark val="none"/>
        <c:tickLblPos val="nextTo"/>
        <c:crossAx val="6227255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55190-AA2D-FC16-B914-C65FEEC9D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1D0AF9-7CA3-3145-9FF6-515DE58D3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EEDBF-8DC3-16BF-7FF2-DAEC5D73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587AE3-43BB-7811-CD62-53ADD70F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F4A19-74C5-945D-FEB6-3E0CD422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85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8EE93-10B7-D3BA-9BA6-5DE24693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755B4E-856C-0F05-4C71-02BC05639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2FC7EC-5B64-C371-AE0D-9BC50E41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3DE24-3E1E-34A1-DCCF-6A3E3FA6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1A4C08-7F78-50ED-D134-F72D24B0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794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87B5B7-1227-B77F-327B-9C76C7BA7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16FF6F-31D5-D676-BA2A-A08279AF6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8CBBF-61F1-FBF2-E21F-E7AF6590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FC43F8-2C0F-5B1E-E3D2-F504FD90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D89F2-1CF9-D33D-DDD3-57DDEA48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757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C3E92-01F9-70A7-AA3B-49CD3539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8C12CF-3887-1F26-A052-B2302258D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1E7C4B-DC28-D03B-557D-E75BB3B0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BDCFD-FB0F-DE38-6F3F-7D0607D0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6D1008-1963-2E53-E241-2881F54F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32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78034-4936-2C10-07BB-15E4883B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235C51-F0EA-0B7A-4407-FBDDDE385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1B218F-755E-0EB4-D5C1-4485F5A1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27164-60FA-4E28-A888-22C1174D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09FCF5-BB47-A4C5-059A-E7B5F7752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38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FE573-024C-51C9-2D46-4DEC5FBD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0AEF47-8BCA-B728-1023-FEF777EFA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3E9B1E-187C-4C61-7E39-B0E34136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69EED3-9DDE-9935-1E2D-8C5E9DC3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74B16F-D013-9C12-9F3A-5AD805DE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855748-11C2-773F-B411-7210487B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29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CC7E0-D813-8643-C7D4-122CE54B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37514F-0C9B-CC3D-4901-6AF72287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A10EA2-FFFA-50F2-406C-553BDE19F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166812-9931-498E-7D99-8084091A3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033AB71-BF9C-2D7D-308A-AF8614F4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DA8E54B-3CB6-2E3B-2F31-D1533313F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0990BA-A073-A809-7156-54AEA629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FB0EA0-E6E9-6476-C59F-3EE16F79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2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76329-9C86-FD60-8B55-55D15492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4BBCBC-C18C-F631-E430-E4A6B942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65D85C-387F-5873-6F69-07798913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17234-0D40-E167-4468-60C69906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82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15EC34-2767-C893-A257-71AFF641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8E0857-23AF-D07C-B604-0B3DCD89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6B4306-6D1B-894E-15C7-C568AEED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00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0B0A6-A48B-D096-87D0-DFAE16E8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F24ED-AE4E-CBDB-420B-EA0B81298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843F3A-E08C-08E7-4E5E-81487D97D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FE0197-EC34-2276-EE97-900465E50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E846FC-24F7-8D56-8E1B-A926EA53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744CE8-34EA-D193-00ED-78AAE38F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266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0283C-3BDC-5B49-D291-F765E935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6B458A-F4D4-D1C7-4032-54E793D8A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BF958C-7FE2-DE4A-CBEB-1FB7E4E4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DE698-E8ED-071D-9E61-40A865D6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9BFD4D-AA80-DC06-45C1-20CB21C5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8C9A07-8407-EE04-553E-E6939F6A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37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D649CB-DFBA-E67A-4302-9A279E1B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483F4C-4120-9246-DD9A-80D5F6163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1D7A0-3F13-ACC0-287C-507D654C3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672A4-2203-5045-AEBC-8CE593E4E343}" type="datetimeFigureOut">
              <a:rPr lang="es-MX" smtClean="0"/>
              <a:t>17/03/24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DF99C4-FEA7-BD71-C94F-9DF2889F4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9030DF-7774-DF8F-501F-4D0B16214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612F-2013-0246-A58A-F9CD353E97D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19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6B8E4F-7992-5F4C-9747-FCD671BB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840" y="1237784"/>
            <a:ext cx="12404992" cy="5923624"/>
          </a:xfrm>
          <a:prstGeom prst="rect">
            <a:avLst/>
          </a:prstGeom>
        </p:spPr>
      </p:pic>
      <p:pic>
        <p:nvPicPr>
          <p:cNvPr id="10" name="Imagen 7">
            <a:extLst>
              <a:ext uri="{FF2B5EF4-FFF2-40B4-BE49-F238E27FC236}">
                <a16:creationId xmlns:a16="http://schemas.microsoft.com/office/drawing/2014/main" id="{A1C097FA-77CA-9343-8E42-E657F66E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09312" cy="1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5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8AB1F-7280-2C4F-946B-558943D716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F10C209-4E4D-AA3B-F9A9-EEF440553860}"/>
              </a:ext>
            </a:extLst>
          </p:cNvPr>
          <p:cNvSpPr txBox="1"/>
          <p:nvPr/>
        </p:nvSpPr>
        <p:spPr>
          <a:xfrm>
            <a:off x="620324" y="2263697"/>
            <a:ext cx="927080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1.- Opening and Welcome Greetings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2.- Introduction of Council Members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3.- Report on PPC-18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4.- Presentation on PPC-19 (2025, Prof.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Keiji</a:t>
            </a: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Tanaka)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5.- Presentation on PPC-20 (2027, Prof. Done June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Ahn</a:t>
            </a: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6.- Presentation Proposal PPC-21 (2029, Prof. Mike Cunningham)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7.- Election on President, Vice President and Secretary-Treasure of PPF 2025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8.- Other issues related to PPF or PPC (Permanent Secretary in Singapore – Prof. Mathew Hu)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9.- Next Council Meeting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10.- Closing and Remarks.</a:t>
            </a:r>
            <a:endParaRPr lang="es-MX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1FD2CFA-B743-344E-B617-02BB68A7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09312" cy="123778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07B96FC-E8C4-B750-284D-19ED7D1A5703}"/>
              </a:ext>
            </a:extLst>
          </p:cNvPr>
          <p:cNvSpPr txBox="1"/>
          <p:nvPr/>
        </p:nvSpPr>
        <p:spPr>
          <a:xfrm>
            <a:off x="3554451" y="1273687"/>
            <a:ext cx="6105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Agenda of the PPF Council Meeting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 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December 4</a:t>
            </a:r>
            <a:r>
              <a:rPr lang="en-US" sz="1400" b="1" baseline="30000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th</a:t>
            </a:r>
            <a:r>
              <a:rPr lang="en-US" sz="1400" b="1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, 2023.  7:30 pm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Ceiba Room – Sheraton </a:t>
            </a:r>
            <a:r>
              <a:rPr lang="en-US" sz="1400" b="1" dirty="0" err="1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Buganvilias</a:t>
            </a:r>
            <a:r>
              <a:rPr lang="en-US" sz="1400" b="1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 Convention Center</a:t>
            </a:r>
            <a:endParaRPr lang="es-MX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BB8819-B8E5-82E3-20BD-8D861B9064DC}"/>
              </a:ext>
            </a:extLst>
          </p:cNvPr>
          <p:cNvSpPr txBox="1"/>
          <p:nvPr/>
        </p:nvSpPr>
        <p:spPr>
          <a:xfrm>
            <a:off x="8385717" y="2417585"/>
            <a:ext cx="3727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Chair: Prof. José Bonilla-Cruz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1200" i="1" dirty="0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Chair: Prof. Rigoberto </a:t>
            </a:r>
            <a:r>
              <a:rPr lang="en-US" sz="1200" i="1" dirty="0" err="1">
                <a:effectLst/>
                <a:latin typeface="Arial" panose="020B0604020202020204" pitchFamily="34" charset="0"/>
                <a:ea typeface="Arial Unicode MS" panose="020B0604020202020204" pitchFamily="34" charset="-128"/>
              </a:rPr>
              <a:t>Advíncula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E6F587-4499-AB45-994A-C5466B6FC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675" y="5776211"/>
            <a:ext cx="6409133" cy="8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6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standing in front of a screen&#10;&#10;Description automatically generated">
            <a:extLst>
              <a:ext uri="{FF2B5EF4-FFF2-40B4-BE49-F238E27FC236}">
                <a16:creationId xmlns:a16="http://schemas.microsoft.com/office/drawing/2014/main" id="{51152F95-B2F6-6044-9818-A3EF16710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7178" y="3810577"/>
            <a:ext cx="3388018" cy="2879257"/>
          </a:xfrm>
          <a:prstGeom prst="rect">
            <a:avLst/>
          </a:prstGeom>
        </p:spPr>
      </p:pic>
      <p:pic>
        <p:nvPicPr>
          <p:cNvPr id="10" name="Picture 9" descr="A person on stage with a band on stage and a crowd of people&#10;&#10;Description automatically generated">
            <a:extLst>
              <a:ext uri="{FF2B5EF4-FFF2-40B4-BE49-F238E27FC236}">
                <a16:creationId xmlns:a16="http://schemas.microsoft.com/office/drawing/2014/main" id="{004AED8D-5C9D-4245-9664-80F259111F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064" y="168166"/>
            <a:ext cx="4566055" cy="3429000"/>
          </a:xfrm>
          <a:prstGeom prst="rect">
            <a:avLst/>
          </a:prstGeom>
        </p:spPr>
      </p:pic>
      <p:pic>
        <p:nvPicPr>
          <p:cNvPr id="12" name="Picture 11" descr="A person and person holding a certificate&#10;&#10;Description automatically generated">
            <a:extLst>
              <a:ext uri="{FF2B5EF4-FFF2-40B4-BE49-F238E27FC236}">
                <a16:creationId xmlns:a16="http://schemas.microsoft.com/office/drawing/2014/main" id="{CACA2AEF-B6D5-5645-AB17-013565853B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25" y="177965"/>
            <a:ext cx="3576817" cy="3429000"/>
          </a:xfrm>
          <a:prstGeom prst="rect">
            <a:avLst/>
          </a:prstGeom>
        </p:spPr>
      </p:pic>
      <p:pic>
        <p:nvPicPr>
          <p:cNvPr id="6" name="Picture 5" descr="A group of people standing in front of a purple backdrop&#10;&#10;Description automatically generated">
            <a:extLst>
              <a:ext uri="{FF2B5EF4-FFF2-40B4-BE49-F238E27FC236}">
                <a16:creationId xmlns:a16="http://schemas.microsoft.com/office/drawing/2014/main" id="{89C7AF9F-787B-D44B-88AC-18AD5B14DA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516" y="2909077"/>
            <a:ext cx="3931603" cy="3780757"/>
          </a:xfrm>
          <a:prstGeom prst="rect">
            <a:avLst/>
          </a:prstGeom>
        </p:spPr>
      </p:pic>
      <p:pic>
        <p:nvPicPr>
          <p:cNvPr id="8" name="Picture 7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01A16729-ED66-B24F-AE0A-B712EA49BD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1" y="3471042"/>
            <a:ext cx="4313950" cy="3231588"/>
          </a:xfrm>
          <a:prstGeom prst="rect">
            <a:avLst/>
          </a:prstGeom>
        </p:spPr>
      </p:pic>
      <p:pic>
        <p:nvPicPr>
          <p:cNvPr id="4" name="Picture 3" descr="A group of men standing together&#10;&#10;Description automatically generated">
            <a:extLst>
              <a:ext uri="{FF2B5EF4-FFF2-40B4-BE49-F238E27FC236}">
                <a16:creationId xmlns:a16="http://schemas.microsoft.com/office/drawing/2014/main" id="{3DDF3DFF-1D17-4248-AED0-5A5A4C2D26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562" y="177965"/>
            <a:ext cx="3255182" cy="29849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DA8A4-DE49-3649-AF4F-81EE3B1847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075" y="2543392"/>
            <a:ext cx="6296470" cy="168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9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65692"/>
              </p:ext>
            </p:extLst>
          </p:nvPr>
        </p:nvGraphicFramePr>
        <p:xfrm>
          <a:off x="245710" y="772927"/>
          <a:ext cx="3177714" cy="5393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238">
                  <a:extLst>
                    <a:ext uri="{9D8B030D-6E8A-4147-A177-3AD203B41FA5}">
                      <a16:colId xmlns:a16="http://schemas.microsoft.com/office/drawing/2014/main" val="236603224"/>
                    </a:ext>
                  </a:extLst>
                </a:gridCol>
                <a:gridCol w="1059238">
                  <a:extLst>
                    <a:ext uri="{9D8B030D-6E8A-4147-A177-3AD203B41FA5}">
                      <a16:colId xmlns:a16="http://schemas.microsoft.com/office/drawing/2014/main" val="2001472211"/>
                    </a:ext>
                  </a:extLst>
                </a:gridCol>
                <a:gridCol w="1059238">
                  <a:extLst>
                    <a:ext uri="{9D8B030D-6E8A-4147-A177-3AD203B41FA5}">
                      <a16:colId xmlns:a16="http://schemas.microsoft.com/office/drawing/2014/main" val="3148518878"/>
                    </a:ext>
                  </a:extLst>
                </a:gridCol>
              </a:tblGrid>
              <a:tr h="237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Pais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Abstracts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Attendees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654406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00234634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8541676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3293816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6160089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1764624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2829801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2687194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Korea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2128885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9741547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5262448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7613580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956428"/>
                  </a:ext>
                </a:extLst>
              </a:tr>
              <a:tr h="244702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9056183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4256999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8060611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4221200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9663389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8025255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518059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758757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7967035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6229789"/>
                  </a:ext>
                </a:extLst>
              </a:tr>
              <a:tr h="401753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5757704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5244319"/>
                  </a:ext>
                </a:extLst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604591"/>
              </p:ext>
            </p:extLst>
          </p:nvPr>
        </p:nvGraphicFramePr>
        <p:xfrm>
          <a:off x="3776576" y="963385"/>
          <a:ext cx="7855489" cy="558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E2A7743-FE6B-D479-A111-3F304B612C57}"/>
              </a:ext>
            </a:extLst>
          </p:cNvPr>
          <p:cNvSpPr txBox="1"/>
          <p:nvPr/>
        </p:nvSpPr>
        <p:spPr>
          <a:xfrm>
            <a:off x="4806176" y="312233"/>
            <a:ext cx="128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PPC 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1489F-E3DF-AE37-1EC3-A9731C131EF8}"/>
              </a:ext>
            </a:extLst>
          </p:cNvPr>
          <p:cNvSpPr txBox="1"/>
          <p:nvPr/>
        </p:nvSpPr>
        <p:spPr>
          <a:xfrm>
            <a:off x="4461374" y="2136787"/>
            <a:ext cx="105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dirty="0"/>
              <a:t>Abstracts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5028E-A636-8D0D-C4E8-3849CAFB5C45}"/>
              </a:ext>
            </a:extLst>
          </p:cNvPr>
          <p:cNvSpPr txBox="1"/>
          <p:nvPr/>
        </p:nvSpPr>
        <p:spPr>
          <a:xfrm>
            <a:off x="5062726" y="3100443"/>
            <a:ext cx="113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dirty="0"/>
              <a:t>Attendees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161301-04E2-B8EB-E3DF-8403205EB6BE}"/>
              </a:ext>
            </a:extLst>
          </p:cNvPr>
          <p:cNvCxnSpPr/>
          <p:nvPr/>
        </p:nvCxnSpPr>
        <p:spPr>
          <a:xfrm flipH="1">
            <a:off x="4527933" y="2423711"/>
            <a:ext cx="278243" cy="164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BFC56C-C4A7-27A8-96D9-AED5D7FF0971}"/>
              </a:ext>
            </a:extLst>
          </p:cNvPr>
          <p:cNvCxnSpPr/>
          <p:nvPr/>
        </p:nvCxnSpPr>
        <p:spPr>
          <a:xfrm flipH="1">
            <a:off x="4903833" y="3387367"/>
            <a:ext cx="278243" cy="164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10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B933996-AD11-F492-5A1D-2E7FF5BA3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3254"/>
            <a:ext cx="7252010" cy="35947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8CB083-7E1A-DD8F-8238-19C44887C7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7844" y="0"/>
            <a:ext cx="6191560" cy="38198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A803528-955C-413B-9830-03B8B941B936}"/>
              </a:ext>
            </a:extLst>
          </p:cNvPr>
          <p:cNvSpPr txBox="1"/>
          <p:nvPr/>
        </p:nvSpPr>
        <p:spPr>
          <a:xfrm>
            <a:off x="3236314" y="3819824"/>
            <a:ext cx="77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/>
              <a:t>PPC17</a:t>
            </a:r>
          </a:p>
          <a:p>
            <a:pPr algn="ctr"/>
            <a:endParaRPr lang="es-MX" dirty="0"/>
          </a:p>
          <a:p>
            <a:pPr algn="ctr"/>
            <a:r>
              <a:rPr lang="es-MX" dirty="0"/>
              <a:t>601 </a:t>
            </a:r>
          </a:p>
        </p:txBody>
      </p:sp>
    </p:spTree>
    <p:extLst>
      <p:ext uri="{BB962C8B-B14F-4D97-AF65-F5344CB8AC3E}">
        <p14:creationId xmlns:p14="http://schemas.microsoft.com/office/powerpoint/2010/main" val="8778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10CE-7D2F-5642-9720-97F1CA03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Future Pacific Polymer Conferences (PPC)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5F1E5-3AFC-AD4A-943B-71225BE2F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PPC19: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on July 6-9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 tentative date for the conference at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Kitakyushi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City,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Fukoka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Japan. To be led by Prof. Kato from University of Tokyo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PPC20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2027 Busan, Korea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PPC 21: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2029 Vancouver, Canada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1958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293</Words>
  <Application>Microsoft Macintosh PowerPoint</Application>
  <PresentationFormat>Widescreen</PresentationFormat>
  <Paragraphs>110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Pacific Polymer Conferences (PPC) Meetings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Advincula, Rigoberto Castillo</cp:lastModifiedBy>
  <cp:revision>6</cp:revision>
  <dcterms:created xsi:type="dcterms:W3CDTF">2023-12-06T00:11:38Z</dcterms:created>
  <dcterms:modified xsi:type="dcterms:W3CDTF">2024-03-17T12:43:37Z</dcterms:modified>
</cp:coreProperties>
</file>