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08" r:id="rId3"/>
    <p:sldId id="289" r:id="rId4"/>
    <p:sldId id="312" r:id="rId5"/>
    <p:sldId id="302" r:id="rId6"/>
    <p:sldId id="310" r:id="rId7"/>
    <p:sldId id="260" r:id="rId8"/>
    <p:sldId id="261" r:id="rId9"/>
    <p:sldId id="316" r:id="rId10"/>
    <p:sldId id="311" r:id="rId11"/>
    <p:sldId id="315" r:id="rId12"/>
    <p:sldId id="314" r:id="rId13"/>
    <p:sldId id="264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700"/>
    <a:srgbClr val="B4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B370C-D07F-4771-BA30-04B8BC7CEFA8}" v="20" dt="2023-08-09T01:24:1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AA9A-9B1A-4360-8720-87A0BF7228B7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5A282-ED25-418F-9222-9A5959AE1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body" idx="2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9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2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3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6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459F-11BD-4F9D-AF64-95BBB10201AF}" type="datetimeFigureOut">
              <a:rPr lang="en-US" smtClean="0"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-522956323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C7309F36-E735-4880-A5C3-82787C9C491A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19473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1030" y="2226591"/>
            <a:ext cx="6096001" cy="2147926"/>
          </a:xfrm>
        </p:spPr>
        <p:txBody>
          <a:bodyPr/>
          <a:lstStyle/>
          <a:p>
            <a:r>
              <a:rPr lang="en-US" dirty="0"/>
              <a:t>POLY Industrial Advisory 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41978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prstClr val="white"/>
                </a:solidFill>
              </a:rPr>
              <a:t>Chair</a:t>
            </a:r>
            <a:r>
              <a:rPr lang="en-US" sz="2400" dirty="0">
                <a:solidFill>
                  <a:prstClr val="white"/>
                </a:solidFill>
              </a:rPr>
              <a:t>: Jeff Ting (Nanite)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</a:rPr>
              <a:t>Co-Chair: Mike Sims (Syensqo)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999" y="4466261"/>
            <a:ext cx="609600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500" b="1" cap="none" spc="0" dirty="0">
                <a:ln/>
                <a:solidFill>
                  <a:schemeClr val="accent4"/>
                </a:solidFill>
                <a:effectLst/>
              </a:rPr>
              <a:t>Annual dues: $1,500</a:t>
            </a:r>
          </a:p>
          <a:p>
            <a:pPr algn="ctr"/>
            <a:r>
              <a:rPr lang="en-US" sz="2500" b="1" dirty="0">
                <a:ln/>
                <a:solidFill>
                  <a:schemeClr val="accent4"/>
                </a:solidFill>
              </a:rPr>
              <a:t>Small company dues: $500</a:t>
            </a:r>
            <a:endParaRPr lang="en-US" sz="2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54E1ED61-0680-593F-3D95-3C1F82E13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2" y="254451"/>
            <a:ext cx="4737228" cy="1139222"/>
          </a:xfrm>
          <a:prstGeom prst="rect">
            <a:avLst/>
          </a:prstGeom>
        </p:spPr>
      </p:pic>
      <p:pic>
        <p:nvPicPr>
          <p:cNvPr id="6" name="Picture 5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520926DC-D019-2385-75ED-0F4CF4428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57" y="267850"/>
            <a:ext cx="5069683" cy="39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F5390E-2035-975C-10D1-C73625BF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AB7B5B25-50F4-733F-B957-DED053DC5004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Initiatives in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6302D7-66F7-D296-5413-945F43B61B43}"/>
              </a:ext>
            </a:extLst>
          </p:cNvPr>
          <p:cNvSpPr/>
          <p:nvPr/>
        </p:nvSpPr>
        <p:spPr>
          <a:xfrm>
            <a:off x="749665" y="1463699"/>
            <a:ext cx="98975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ACS Spring 2026 – Industry posters as recruitment / visibility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Support more polymer-based student run conferences </a:t>
            </a:r>
          </a:p>
          <a:p>
            <a:r>
              <a:rPr lang="en-US" sz="2800" dirty="0">
                <a:solidFill>
                  <a:prstClr val="white"/>
                </a:solidFill>
              </a:rPr>
              <a:t>	(U-M Macro Symposium, UMass CUMIRP events etc.)  </a:t>
            </a:r>
          </a:p>
          <a:p>
            <a:r>
              <a:rPr lang="en-US" sz="2800" dirty="0">
                <a:solidFill>
                  <a:prstClr val="white"/>
                </a:solidFill>
              </a:rPr>
              <a:t>	Not limited to sponsorship but hold panel discussions in these 	events – having IAB members as speakers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IAB Led Workshops 2026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Internship pipelines – a document??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Expansion of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Thought leadership, policy advocacy</a:t>
            </a:r>
          </a:p>
          <a:p>
            <a:r>
              <a:rPr lang="en-US" sz="2800" dirty="0">
                <a:solidFill>
                  <a:prstClr val="white"/>
                </a:solidFill>
              </a:rPr>
              <a:t>	</a:t>
            </a:r>
            <a:r>
              <a:rPr lang="en-US" sz="2400" dirty="0">
                <a:solidFill>
                  <a:prstClr val="white"/>
                </a:solidFill>
              </a:rPr>
              <a:t>A whitepaper on emerging trends, manufacturing, regulatory related etc.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2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BA19-87FB-1933-5CFC-F1F86BBE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Publicity Initiative: IAB Members Spotlight</a:t>
            </a:r>
          </a:p>
        </p:txBody>
      </p: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046A704F-526D-16C1-2E1D-0270AC25C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6760"/>
            <a:ext cx="4626984" cy="2602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910E8-3D7E-0A38-1D98-771CF884F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92" y="2456760"/>
            <a:ext cx="2049535" cy="26219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CF055E-59F3-2B07-1881-1A9B544E8330}"/>
              </a:ext>
            </a:extLst>
          </p:cNvPr>
          <p:cNvSpPr txBox="1"/>
          <p:nvPr/>
        </p:nvSpPr>
        <p:spPr>
          <a:xfrm>
            <a:off x="6096000" y="1690688"/>
            <a:ext cx="5504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Inspiration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9CE89-2690-116F-8BD9-705C34A9556B}"/>
              </a:ext>
            </a:extLst>
          </p:cNvPr>
          <p:cNvSpPr txBox="1"/>
          <p:nvPr/>
        </p:nvSpPr>
        <p:spPr>
          <a:xfrm>
            <a:off x="591239" y="1690688"/>
            <a:ext cx="5504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Example: Highlights company, applications/industries, and IAB representative for sharing with Network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DF846-A5E4-9227-221F-DAD7F534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230" y="2456760"/>
            <a:ext cx="2282898" cy="2621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991D6-2D7C-1CD9-2429-787E204C0095}"/>
              </a:ext>
            </a:extLst>
          </p:cNvPr>
          <p:cNvSpPr txBox="1"/>
          <p:nvPr/>
        </p:nvSpPr>
        <p:spPr>
          <a:xfrm>
            <a:off x="1865031" y="5641213"/>
            <a:ext cx="8461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Targeting specific individuals at this meeting in the POLY + PMSE industry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2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E4952-19E7-0976-B87A-16D0BCB7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D4066D41-36AD-02C8-382D-23CA2FE9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38095C8B-A34A-3372-9C25-195B93E9D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F349B7B-88FC-2884-B1E4-99E9CAA9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63B556-D182-ED52-C90E-3AA756680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416CC-B796-6904-5EDB-79205B824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C3BE59-5970-254B-6323-9E2BCEE35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3055F0-EB56-E7A7-C4B9-1BAAB1451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F56C62-0B97-12D7-6156-2CB23E07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6" y="2285999"/>
            <a:ext cx="4733849" cy="3527087"/>
          </a:xfrm>
        </p:spPr>
        <p:txBody>
          <a:bodyPr>
            <a:normAutofit/>
          </a:bodyPr>
          <a:lstStyle/>
          <a:p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Welcome 2026 IAB Co-Chair,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Kapil Dev </a:t>
            </a:r>
            <a:r>
              <a:rPr lang="en-US" sz="2200" dirty="0" err="1">
                <a:solidFill>
                  <a:schemeClr val="tx2"/>
                </a:solidFill>
              </a:rPr>
              <a:t>Sayala</a:t>
            </a:r>
            <a:r>
              <a:rPr lang="en-US" sz="2200" dirty="0">
                <a:solidFill>
                  <a:schemeClr val="tx2"/>
                </a:solidFill>
              </a:rPr>
              <a:t> (R&amp;D Scientist, SEQENS)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E672-DC76-ABF9-A93A-3FA94C0A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136" y="956183"/>
            <a:ext cx="5841940" cy="555167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Expand virtual panel topics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How to get your first industry job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Career progression in industry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Basics of IP/patents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Workshops at ACS meetings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Resume building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Interviewing/soft skills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IAB Company Posters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Showcase at ACS POLY sessions?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7B85-1A84-F332-7381-E2C8C465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2050" name="Picture 2" descr="Profile photo of Kapil Dev Sayala">
            <a:extLst>
              <a:ext uri="{FF2B5EF4-FFF2-40B4-BE49-F238E27FC236}">
                <a16:creationId xmlns:a16="http://schemas.microsoft.com/office/drawing/2014/main" id="{CF4D45D0-7649-B2AC-2EFA-14967DF1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3" y="2813393"/>
            <a:ext cx="1627414" cy="16274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92DCA7-1118-9C6E-0826-EF3A00BC51C9}"/>
              </a:ext>
            </a:extLst>
          </p:cNvPr>
          <p:cNvSpPr txBox="1"/>
          <p:nvPr/>
        </p:nvSpPr>
        <p:spPr>
          <a:xfrm>
            <a:off x="653143" y="1716109"/>
            <a:ext cx="451219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chemeClr val="tx2"/>
                </a:solidFill>
              </a:rPr>
              <a:t>Future ideas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3176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09" y="3196033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680" y="1007270"/>
            <a:ext cx="11324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Industrial Advisory Board</a:t>
            </a: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95702-9CB0-35C2-D49A-00757191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49" y="1890347"/>
            <a:ext cx="3087702" cy="30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724" y="136551"/>
            <a:ext cx="10375459" cy="716074"/>
          </a:xfrm>
        </p:spPr>
        <p:txBody>
          <a:bodyPr>
            <a:normAutofit/>
          </a:bodyPr>
          <a:lstStyle/>
          <a:p>
            <a:r>
              <a:rPr lang="en-US" dirty="0"/>
              <a:t>IAB Mission &amp; Officers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54" y="5924888"/>
            <a:ext cx="977292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“Enhance and foster industrial engagement and support to develop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programming, education, recognition &amp; awards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within the ACS Division of Polymer Chemistry.”</a:t>
            </a:r>
            <a:endParaRPr lang="en-US" sz="200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0849" y="3466560"/>
            <a:ext cx="4171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Networking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Monday networking hour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Tuesday morning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Finance &amp;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IAB business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Succession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7716E5-300E-4210-BD6C-9B65815ECFCC}"/>
              </a:ext>
            </a:extLst>
          </p:cNvPr>
          <p:cNvSpPr/>
          <p:nvPr/>
        </p:nvSpPr>
        <p:spPr>
          <a:xfrm>
            <a:off x="1530849" y="947672"/>
            <a:ext cx="41719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u="sng" dirty="0">
                <a:solidFill>
                  <a:prstClr val="white"/>
                </a:solidFill>
              </a:rPr>
              <a:t>Chair</a:t>
            </a:r>
            <a:r>
              <a:rPr lang="en-US" sz="2100" dirty="0">
                <a:solidFill>
                  <a:prstClr val="white"/>
                </a:solidFill>
              </a:rPr>
              <a:t>: Jeff Ting (Nanite)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6236C-9817-4DCF-9716-A35FC9BDB4E5}"/>
              </a:ext>
            </a:extLst>
          </p:cNvPr>
          <p:cNvSpPr/>
          <p:nvPr/>
        </p:nvSpPr>
        <p:spPr>
          <a:xfrm>
            <a:off x="5702755" y="3466560"/>
            <a:ext cx="495839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Industrial Awards (IPS &amp; YIPS)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POLY Awards Subcommittee Member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New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Membership &amp; Retainment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Industrial Innovation in Polymer Science (IIPS)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Other industrial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724FB-6C31-9B65-CC5E-A49DB1FC1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1A5AB1-9A07-93A7-5677-3B79FEA58E12}"/>
              </a:ext>
            </a:extLst>
          </p:cNvPr>
          <p:cNvSpPr/>
          <p:nvPr/>
        </p:nvSpPr>
        <p:spPr>
          <a:xfrm>
            <a:off x="5702754" y="945645"/>
            <a:ext cx="49444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u="sng" dirty="0">
                <a:solidFill>
                  <a:prstClr val="white"/>
                </a:solidFill>
              </a:rPr>
              <a:t>Co-Chair</a:t>
            </a:r>
            <a:r>
              <a:rPr lang="en-US" sz="2100" dirty="0">
                <a:solidFill>
                  <a:prstClr val="white"/>
                </a:solidFill>
              </a:rPr>
              <a:t>: Mike Sims (Syensqo)</a:t>
            </a:r>
          </a:p>
        </p:txBody>
      </p:sp>
      <p:pic>
        <p:nvPicPr>
          <p:cNvPr id="14" name="Picture 1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E194CF1-7753-137A-7542-D659E08BE0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94" y="1355947"/>
            <a:ext cx="2110613" cy="2110613"/>
          </a:xfrm>
          <a:prstGeom prst="rect">
            <a:avLst/>
          </a:prstGeom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8A85280-8A2A-AF8C-0692-E80FBEE611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8811"/>
          <a:stretch/>
        </p:blipFill>
        <p:spPr>
          <a:xfrm>
            <a:off x="7220253" y="1456538"/>
            <a:ext cx="1909429" cy="1909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246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B8DF54-BBC5-4052-B7B0-72D51704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6" y="1441113"/>
            <a:ext cx="4733849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IAB Focuses for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565-54F4-41F9-8BDB-79DFE1E3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130" y="956183"/>
            <a:ext cx="5221224" cy="555167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Maintain programming &amp; awards support</a:t>
            </a:r>
          </a:p>
          <a:p>
            <a:r>
              <a:rPr lang="en-US" sz="3200" dirty="0">
                <a:solidFill>
                  <a:schemeClr val="tx2"/>
                </a:solidFill>
              </a:rPr>
              <a:t>Deliver on member company initiatives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IAB Networking Sessions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IAB Meetings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Integrate smaller company members</a:t>
            </a:r>
          </a:p>
          <a:p>
            <a:r>
              <a:rPr lang="en-US" sz="3200" dirty="0">
                <a:solidFill>
                  <a:schemeClr val="tx2"/>
                </a:solidFill>
              </a:rPr>
              <a:t>Understanding value POLY and IAB provide in long-term hybrid environment</a:t>
            </a:r>
          </a:p>
          <a:p>
            <a:r>
              <a:rPr lang="en-US" sz="3200" dirty="0">
                <a:solidFill>
                  <a:schemeClr val="tx2"/>
                </a:solidFill>
              </a:rPr>
              <a:t>Balance with business office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9EAB8-58E3-F7ED-3F45-69309B09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F52575-84BD-EADC-30E4-26415C09DA39}"/>
              </a:ext>
            </a:extLst>
          </p:cNvPr>
          <p:cNvGraphicFramePr>
            <a:graphicFrameLocks noGrp="1"/>
          </p:cNvGraphicFramePr>
          <p:nvPr/>
        </p:nvGraphicFramePr>
        <p:xfrm>
          <a:off x="2724505" y="879744"/>
          <a:ext cx="6721051" cy="561833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9073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240989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  <a:gridCol w="2240989">
                  <a:extLst>
                    <a:ext uri="{9D8B030D-6E8A-4147-A177-3AD203B41FA5}">
                      <a16:colId xmlns:a16="http://schemas.microsoft.com/office/drawing/2014/main" val="1187291817"/>
                    </a:ext>
                  </a:extLst>
                </a:gridCol>
              </a:tblGrid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Proposed 2025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41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Income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$17,475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$20,500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Expenses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Networking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$7522.04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$7000.00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Meetings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$3116.67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$5100.00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9758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Awards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$5500.00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7470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(no virtual)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$3250.00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$1000.00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6457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Other (shirts, pins)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41487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$16,888.71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$18,600.00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$586.29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9C78232E-1F15-1665-D88D-8C7FB504E1D0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IAB Budget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773FF-5C2F-D1A9-3DA6-F53170D6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06C0-FE0A-0D9B-7E2C-BC148E7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8" y="1546446"/>
            <a:ext cx="5556172" cy="109927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Industrial Innovations in Polymer Science (IIPS) Symposium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Organizers: 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Michael Petr, Rohini Gupta,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Manesh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Sekharan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Monday, August 18th  - AM Session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Hall D, Room 6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911FC0B3-D47D-CD74-3730-877DF2281238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Fall 2025 Programming and Networking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C5C64-EFF0-5BE4-5C87-C739453A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79895D-3165-40EE-465A-F945D0CEEFFD}"/>
              </a:ext>
            </a:extLst>
          </p:cNvPr>
          <p:cNvSpPr txBox="1">
            <a:spLocks/>
          </p:cNvSpPr>
          <p:nvPr/>
        </p:nvSpPr>
        <p:spPr>
          <a:xfrm>
            <a:off x="6095999" y="1555312"/>
            <a:ext cx="6022957" cy="3017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IAB Networking Reception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Monday, August 18</a:t>
            </a:r>
            <a:r>
              <a:rPr lang="en-US" sz="1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, 6:00-8:00 PM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Morris American Bar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1020 7</a:t>
            </a:r>
            <a:r>
              <a:rPr lang="en-US" sz="1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St NW, Washington DC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Officers, and potential Industrial representatives welcome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Industrial Advisory Board Meeting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Tuesday, August 19</a:t>
            </a:r>
            <a:r>
              <a:rPr lang="en-US" sz="1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(café), 7:30 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Baker’s Daughter Café &amp; Market, 1201 K St NW, Washington DC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 Company Representatives,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 Only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552F9B-90ED-0C34-7A3E-533B2DA08667}"/>
              </a:ext>
            </a:extLst>
          </p:cNvPr>
          <p:cNvGrpSpPr/>
          <p:nvPr/>
        </p:nvGrpSpPr>
        <p:grpSpPr>
          <a:xfrm>
            <a:off x="1094601" y="2704867"/>
            <a:ext cx="3651019" cy="717981"/>
            <a:chOff x="1013578" y="5096152"/>
            <a:chExt cx="4024255" cy="791379"/>
          </a:xfrm>
        </p:grpSpPr>
        <p:pic>
          <p:nvPicPr>
            <p:cNvPr id="1028" name="Picture 4" descr="Dow Chemical Company - Wikipedia">
              <a:extLst>
                <a:ext uri="{FF2B5EF4-FFF2-40B4-BE49-F238E27FC236}">
                  <a16:creationId xmlns:a16="http://schemas.microsoft.com/office/drawing/2014/main" id="{E750CFA5-DC1F-4725-A11A-C875ED70A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578" y="5096152"/>
              <a:ext cx="2093097" cy="736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F7CDC8-7645-73F6-36AB-209D9AD5D1C2}"/>
                </a:ext>
              </a:extLst>
            </p:cNvPr>
            <p:cNvGrpSpPr/>
            <p:nvPr/>
          </p:nvGrpSpPr>
          <p:grpSpPr>
            <a:xfrm>
              <a:off x="3462673" y="5096152"/>
              <a:ext cx="1575160" cy="791379"/>
              <a:chOff x="1103376" y="3520385"/>
              <a:chExt cx="2211671" cy="111117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C72886-E08F-6D4B-3E9C-253E4DEBCEA5}"/>
                  </a:ext>
                </a:extLst>
              </p:cNvPr>
              <p:cNvSpPr/>
              <p:nvPr/>
            </p:nvSpPr>
            <p:spPr>
              <a:xfrm>
                <a:off x="1103376" y="3520385"/>
                <a:ext cx="2211671" cy="111117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5409270-C353-3A58-28CC-CA6F4BF74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937" y="3717853"/>
                <a:ext cx="2036548" cy="736127"/>
              </a:xfrm>
              <a:prstGeom prst="rect">
                <a:avLst/>
              </a:prstGeom>
            </p:spPr>
          </p:pic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A6F532-76D0-284A-3734-47ACA5855764}"/>
              </a:ext>
            </a:extLst>
          </p:cNvPr>
          <p:cNvSpPr txBox="1">
            <a:spLocks/>
          </p:cNvSpPr>
          <p:nvPr/>
        </p:nvSpPr>
        <p:spPr>
          <a:xfrm>
            <a:off x="556982" y="3662647"/>
            <a:ext cx="5556172" cy="109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The Young Industrial Polymer Scientist Award (Jeff Ting)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Organizer: Shashi Murthy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Monday, August 18th  - PM Session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Hall D, Room 6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CDD14F-047F-9A1A-8FE8-2D28CBA84F16}"/>
              </a:ext>
            </a:extLst>
          </p:cNvPr>
          <p:cNvSpPr txBox="1">
            <a:spLocks/>
          </p:cNvSpPr>
          <p:nvPr/>
        </p:nvSpPr>
        <p:spPr>
          <a:xfrm>
            <a:off x="538465" y="4930419"/>
            <a:ext cx="5556172" cy="109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Next Generation Materials Discovery and Production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Organizer: Mike Sims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Wednesday, August 20th  - AM, PM Sessions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Hall D, Room 7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510ABB-6121-9054-2912-D687F12F1A6C}"/>
              </a:ext>
            </a:extLst>
          </p:cNvPr>
          <p:cNvGrpSpPr/>
          <p:nvPr/>
        </p:nvGrpSpPr>
        <p:grpSpPr>
          <a:xfrm>
            <a:off x="6319452" y="4761919"/>
            <a:ext cx="5556172" cy="1462579"/>
            <a:chOff x="5853715" y="4761918"/>
            <a:chExt cx="6391615" cy="16824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A0B916-849C-BBFE-A693-F90340806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3715" y="4761919"/>
              <a:ext cx="3328014" cy="16824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70E3A1-3E69-7B5E-44E9-B99F71F1E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6733" y="4761918"/>
              <a:ext cx="1659811" cy="16782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0D101F-1582-85BE-C17C-6EAC0242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1548" y="4761919"/>
              <a:ext cx="1073782" cy="1678253"/>
            </a:xfrm>
            <a:prstGeom prst="rect">
              <a:avLst/>
            </a:prstGeom>
          </p:spPr>
        </p:pic>
      </p:grpSp>
      <p:pic>
        <p:nvPicPr>
          <p:cNvPr id="19" name="Picture 6" descr="Syensqo - Wikipedia">
            <a:extLst>
              <a:ext uri="{FF2B5EF4-FFF2-40B4-BE49-F238E27FC236}">
                <a16:creationId xmlns:a16="http://schemas.microsoft.com/office/drawing/2014/main" id="{FBB78748-032F-457E-7D16-E51A222B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25" y="6145695"/>
            <a:ext cx="1268795" cy="4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8292E55-967E-09CA-2D18-73EF9FD428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96" y="6198191"/>
            <a:ext cx="1690774" cy="3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0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06C0-FE0A-0D9B-7E2C-BC148E7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555312"/>
            <a:ext cx="5595021" cy="284302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Industrial Innovations in Polymer Science </a:t>
            </a: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symposium</a:t>
            </a:r>
            <a:endParaRPr lang="en-US" sz="17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Organizers: Kapil Dev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Sayala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Atlanta, GA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Capturing the Power of Data for Materials and Chemical Scientists in Industry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Organizer: Michael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Heiber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, Alix Schmidt, Vikas Varshney, Hendrik Heinz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Atlanta, GA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Academic Entrepreneurship and Tech Transfer: Turning Research into Revenue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Organizer: Kapil Dev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Sayala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, Jeff Ting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054FB5D-8640-E442-1DB0-C45E65609F48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Spring 2026 Programming and Networking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2D351-FF78-675E-7BE9-DEB9ECC2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82AFC95-6CBD-5467-DFDC-10A755622ED3}"/>
              </a:ext>
            </a:extLst>
          </p:cNvPr>
          <p:cNvSpPr txBox="1">
            <a:spLocks/>
          </p:cNvSpPr>
          <p:nvPr/>
        </p:nvSpPr>
        <p:spPr>
          <a:xfrm>
            <a:off x="6095999" y="1555312"/>
            <a:ext cx="6022957" cy="3017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IAB Networking Reception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TBD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Officers, and potential Industrial representatives welcome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Industrial Advisory Board Meeting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TBD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 Company Representatives,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 Only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466B98-6A3F-E93D-BC70-47FA3ECEE5E5}"/>
              </a:ext>
            </a:extLst>
          </p:cNvPr>
          <p:cNvGrpSpPr/>
          <p:nvPr/>
        </p:nvGrpSpPr>
        <p:grpSpPr>
          <a:xfrm>
            <a:off x="723854" y="5101025"/>
            <a:ext cx="4328888" cy="1255575"/>
            <a:chOff x="887139" y="5138100"/>
            <a:chExt cx="4328888" cy="1255575"/>
          </a:xfrm>
        </p:grpSpPr>
        <p:pic>
          <p:nvPicPr>
            <p:cNvPr id="11" name="Picture 4" descr="Dow Chemical Company - Wikipedia">
              <a:extLst>
                <a:ext uri="{FF2B5EF4-FFF2-40B4-BE49-F238E27FC236}">
                  <a16:creationId xmlns:a16="http://schemas.microsoft.com/office/drawing/2014/main" id="{B8DDDE12-EF33-7E89-8390-3702E4B29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760" y="5138100"/>
              <a:ext cx="1490800" cy="524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ome | Enthought, Inc.">
              <a:extLst>
                <a:ext uri="{FF2B5EF4-FFF2-40B4-BE49-F238E27FC236}">
                  <a16:creationId xmlns:a16="http://schemas.microsoft.com/office/drawing/2014/main" id="{FD12715E-379A-E7CD-A6A7-44FB10502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876" y="5201494"/>
              <a:ext cx="1537653" cy="38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355184-8084-3833-4CA2-7B9C9D07367F}"/>
                </a:ext>
              </a:extLst>
            </p:cNvPr>
            <p:cNvGrpSpPr/>
            <p:nvPr/>
          </p:nvGrpSpPr>
          <p:grpSpPr>
            <a:xfrm>
              <a:off x="887139" y="5970972"/>
              <a:ext cx="4328888" cy="422703"/>
              <a:chOff x="625882" y="5970973"/>
              <a:chExt cx="4328888" cy="422703"/>
            </a:xfrm>
          </p:grpSpPr>
          <p:pic>
            <p:nvPicPr>
              <p:cNvPr id="21" name="Picture 20" descr="A whit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E326E202-50DE-3A19-1203-D9FB92CF1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5641" y="6010972"/>
                <a:ext cx="2099129" cy="382704"/>
              </a:xfrm>
              <a:prstGeom prst="rect">
                <a:avLst/>
              </a:prstGeom>
            </p:spPr>
          </p:pic>
          <p:pic>
            <p:nvPicPr>
              <p:cNvPr id="3078" name="Picture 6" descr="SEQENS">
                <a:extLst>
                  <a:ext uri="{FF2B5EF4-FFF2-40B4-BE49-F238E27FC236}">
                    <a16:creationId xmlns:a16="http://schemas.microsoft.com/office/drawing/2014/main" id="{410CA9D5-56AC-F437-C8EF-0361D59974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521" b="41342"/>
              <a:stretch/>
            </p:blipFill>
            <p:spPr bwMode="auto">
              <a:xfrm>
                <a:off x="625882" y="5970973"/>
                <a:ext cx="2099129" cy="422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5B0B4E-B365-0FF7-7D9B-A56347F7DC81}"/>
              </a:ext>
            </a:extLst>
          </p:cNvPr>
          <p:cNvSpPr txBox="1"/>
          <p:nvPr/>
        </p:nvSpPr>
        <p:spPr>
          <a:xfrm>
            <a:off x="6095999" y="4669415"/>
            <a:ext cx="602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ACS Spring 2026, Atlanta GA: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March 22</a:t>
            </a:r>
            <a:r>
              <a:rPr lang="en-US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nd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- 26</a:t>
            </a:r>
            <a:r>
              <a:rPr lang="en-US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endParaRPr lang="en-US" sz="1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ACS Spring 2026">
            <a:extLst>
              <a:ext uri="{FF2B5EF4-FFF2-40B4-BE49-F238E27FC236}">
                <a16:creationId xmlns:a16="http://schemas.microsoft.com/office/drawing/2014/main" id="{ADBE67D0-D69D-1559-3D39-C21C5CB5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06" y="5038747"/>
            <a:ext cx="3889018" cy="16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8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-9331" y="169887"/>
            <a:ext cx="121920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Arial Black"/>
                <a:ea typeface="Arial Black"/>
                <a:cs typeface="Arial Black"/>
                <a:sym typeface="Arial Black"/>
              </a:rPr>
              <a:t>2025 POLY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Arial Black"/>
                <a:ea typeface="Arial Black"/>
                <a:cs typeface="Arial Black"/>
                <a:sym typeface="Arial Black"/>
              </a:rPr>
              <a:t>Graduate Student Travel Award</a:t>
            </a:r>
            <a:endParaRPr dirty="0"/>
          </a:p>
        </p:txBody>
      </p:sp>
      <p:sp>
        <p:nvSpPr>
          <p:cNvPr id="90" name="Google Shape;90;p11"/>
          <p:cNvSpPr txBox="1"/>
          <p:nvPr/>
        </p:nvSpPr>
        <p:spPr>
          <a:xfrm>
            <a:off x="614080" y="4156699"/>
            <a:ext cx="54819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Brock Hunter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University of Delaware</a:t>
            </a:r>
            <a:endParaRPr dirty="0"/>
          </a:p>
        </p:txBody>
      </p:sp>
      <p:sp>
        <p:nvSpPr>
          <p:cNvPr id="91" name="Google Shape;91;p11"/>
          <p:cNvSpPr txBox="1"/>
          <p:nvPr/>
        </p:nvSpPr>
        <p:spPr>
          <a:xfrm>
            <a:off x="267308" y="5312933"/>
            <a:ext cx="11644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To provide funding for graduate students studying polymer science at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US institutions to travel to national ACS meetings and present their results</a:t>
            </a:r>
            <a:endParaRPr dirty="0"/>
          </a:p>
        </p:txBody>
      </p:sp>
      <p:cxnSp>
        <p:nvCxnSpPr>
          <p:cNvPr id="92" name="Google Shape;92;p11"/>
          <p:cNvCxnSpPr/>
          <p:nvPr/>
        </p:nvCxnSpPr>
        <p:spPr>
          <a:xfrm>
            <a:off x="814979" y="1473058"/>
            <a:ext cx="9551331" cy="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93" name="Google Shape;93;p1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08" y="152562"/>
            <a:ext cx="955002" cy="13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/>
        </p:nvSpPr>
        <p:spPr>
          <a:xfrm>
            <a:off x="6095999" y="4156699"/>
            <a:ext cx="54819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Windfield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Swetman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University of Southern Mississippi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3E09B-6C37-7719-1D73-B04FF88DE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7B106-4A4A-C510-A954-A14E1FAB5C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14" t="4546" r="15922" b="28905"/>
          <a:stretch/>
        </p:blipFill>
        <p:spPr>
          <a:xfrm>
            <a:off x="8018463" y="1921124"/>
            <a:ext cx="1676059" cy="209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4789C-A610-A000-C1C4-3C5FA03B5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06" t="2804" r="70530" b="30648"/>
          <a:stretch/>
        </p:blipFill>
        <p:spPr>
          <a:xfrm>
            <a:off x="2517009" y="1921109"/>
            <a:ext cx="1676059" cy="2095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rofile photo of Kapil Dev Sayala">
            <a:extLst>
              <a:ext uri="{FF2B5EF4-FFF2-40B4-BE49-F238E27FC236}">
                <a16:creationId xmlns:a16="http://schemas.microsoft.com/office/drawing/2014/main" id="{0C6636D8-F70D-CFCA-8A9C-EEB86D69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58" y="5294960"/>
            <a:ext cx="1207008" cy="12070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3;p11" descr="Background pattern&#10;&#10;Description automatically generated">
            <a:extLst>
              <a:ext uri="{FF2B5EF4-FFF2-40B4-BE49-F238E27FC236}">
                <a16:creationId xmlns:a16="http://schemas.microsoft.com/office/drawing/2014/main" id="{E776E2B5-F766-428A-85F5-2BD333E653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08" y="152562"/>
            <a:ext cx="955002" cy="13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9;p11">
            <a:extLst>
              <a:ext uri="{FF2B5EF4-FFF2-40B4-BE49-F238E27FC236}">
                <a16:creationId xmlns:a16="http://schemas.microsoft.com/office/drawing/2014/main" id="{C3A87ABF-3335-42E2-9E97-B6FBDC9B5E4B}"/>
              </a:ext>
            </a:extLst>
          </p:cNvPr>
          <p:cNvSpPr txBox="1"/>
          <p:nvPr/>
        </p:nvSpPr>
        <p:spPr>
          <a:xfrm>
            <a:off x="0" y="211214"/>
            <a:ext cx="121920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 Black"/>
                <a:ea typeface="Arial Black"/>
                <a:cs typeface="Arial Black"/>
                <a:sym typeface="Arial Black"/>
              </a:rPr>
              <a:t>IAB Sponsored Event</a:t>
            </a:r>
          </a:p>
          <a:p>
            <a:pPr algn="ctr">
              <a:defRPr/>
            </a:pPr>
            <a:r>
              <a:rPr lang="en-US" sz="3000" b="1" dirty="0">
                <a:ln w="0"/>
              </a:rPr>
              <a:t>MIT Polymer Day 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1" name="Google Shape;92;p11">
            <a:extLst>
              <a:ext uri="{FF2B5EF4-FFF2-40B4-BE49-F238E27FC236}">
                <a16:creationId xmlns:a16="http://schemas.microsoft.com/office/drawing/2014/main" id="{452BA1F8-0F1D-4FA6-948E-5EECDF27A493}"/>
              </a:ext>
            </a:extLst>
          </p:cNvPr>
          <p:cNvCxnSpPr/>
          <p:nvPr/>
        </p:nvCxnSpPr>
        <p:spPr>
          <a:xfrm>
            <a:off x="814979" y="1830776"/>
            <a:ext cx="9551331" cy="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0FA3C54-AAC2-5DCF-65BD-C27658463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734886-DBBB-6981-65D4-CF5383615AEC}"/>
              </a:ext>
            </a:extLst>
          </p:cNvPr>
          <p:cNvSpPr/>
          <p:nvPr/>
        </p:nvSpPr>
        <p:spPr>
          <a:xfrm>
            <a:off x="693239" y="5319392"/>
            <a:ext cx="69029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~ 300 registrants, 11 sponsors, Prof. </a:t>
            </a:r>
            <a:r>
              <a:rPr lang="en-US" sz="2100" dirty="0" err="1">
                <a:solidFill>
                  <a:prstClr val="white"/>
                </a:solidFill>
              </a:rPr>
              <a:t>Zhenan</a:t>
            </a:r>
            <a:r>
              <a:rPr lang="en-US" sz="2100" dirty="0">
                <a:solidFill>
                  <a:prstClr val="white"/>
                </a:solidFill>
              </a:rPr>
              <a:t> Bao keynote, 79 posters, 2 student seminars during the event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Covered advanced polymer applications in electronic skin, energy/consumer care, and human health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942A5E-D63D-787D-10D0-9240A94162E2}"/>
              </a:ext>
            </a:extLst>
          </p:cNvPr>
          <p:cNvSpPr/>
          <p:nvPr/>
        </p:nvSpPr>
        <p:spPr>
          <a:xfrm>
            <a:off x="9279090" y="5473281"/>
            <a:ext cx="2839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Kapil Dev </a:t>
            </a:r>
            <a:r>
              <a:rPr lang="en-US" sz="1600" dirty="0" err="1">
                <a:solidFill>
                  <a:prstClr val="white"/>
                </a:solidFill>
              </a:rPr>
              <a:t>Sayala</a:t>
            </a:r>
            <a:endParaRPr lang="en-US" sz="1600" dirty="0">
              <a:solidFill>
                <a:prstClr val="white"/>
              </a:solidFill>
            </a:endParaRP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R&amp;D Scientist, SEQENS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90FEC1F-93C0-1405-653F-6930D173B03C}"/>
              </a:ext>
            </a:extLst>
          </p:cNvPr>
          <p:cNvSpPr/>
          <p:nvPr/>
        </p:nvSpPr>
        <p:spPr>
          <a:xfrm>
            <a:off x="571500" y="5294959"/>
            <a:ext cx="7146381" cy="1409427"/>
          </a:xfrm>
          <a:prstGeom prst="wedgeRoundRectCallout">
            <a:avLst>
              <a:gd name="adj1" fmla="val 60280"/>
              <a:gd name="adj2" fmla="val -883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1;p11">
            <a:extLst>
              <a:ext uri="{FF2B5EF4-FFF2-40B4-BE49-F238E27FC236}">
                <a16:creationId xmlns:a16="http://schemas.microsoft.com/office/drawing/2014/main" id="{AE0CA339-CF04-D740-2ACE-925EA8E771AA}"/>
              </a:ext>
            </a:extLst>
          </p:cNvPr>
          <p:cNvSpPr txBox="1"/>
          <p:nvPr/>
        </p:nvSpPr>
        <p:spPr>
          <a:xfrm>
            <a:off x="571500" y="1769967"/>
            <a:ext cx="714638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MIT Polymer Day is an annual day-long symposium to highlight the latest polymers and soft matter research from various US universities, industry professionals, and the broader polymer and soft matter science community.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cs typeface="Arial"/>
                <a:sym typeface="Arial"/>
              </a:rPr>
              <a:t>IAB voted in Spring 2025 to sponsor $500 to the event</a:t>
            </a:r>
            <a:endParaRPr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84E957-EB8B-F5A3-DFE8-331EE2474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700" y="1788896"/>
            <a:ext cx="2547991" cy="3275427"/>
          </a:xfrm>
          <a:prstGeom prst="rect">
            <a:avLst/>
          </a:prstGeom>
        </p:spPr>
      </p:pic>
      <p:pic>
        <p:nvPicPr>
          <p:cNvPr id="22" name="Picture 6" descr="SEQENS">
            <a:extLst>
              <a:ext uri="{FF2B5EF4-FFF2-40B4-BE49-F238E27FC236}">
                <a16:creationId xmlns:a16="http://schemas.microsoft.com/office/drawing/2014/main" id="{FD40E3D1-0DD9-216A-546B-E3A21808A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1" b="41342"/>
          <a:stretch/>
        </p:blipFill>
        <p:spPr bwMode="auto">
          <a:xfrm>
            <a:off x="9906624" y="6058056"/>
            <a:ext cx="1507722" cy="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912E7FD-A493-C4E8-D4B7-4238B125DB42}"/>
              </a:ext>
            </a:extLst>
          </p:cNvPr>
          <p:cNvGrpSpPr/>
          <p:nvPr/>
        </p:nvGrpSpPr>
        <p:grpSpPr>
          <a:xfrm>
            <a:off x="1804360" y="3823426"/>
            <a:ext cx="5147128" cy="1273996"/>
            <a:chOff x="1983974" y="3812010"/>
            <a:chExt cx="5147128" cy="127399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42A52BD-C55F-E224-8C03-471165957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0" y="3812010"/>
              <a:ext cx="2547992" cy="127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No alternative text description for this image">
              <a:extLst>
                <a:ext uri="{FF2B5EF4-FFF2-40B4-BE49-F238E27FC236}">
                  <a16:creationId xmlns:a16="http://schemas.microsoft.com/office/drawing/2014/main" id="{81F8B0EC-B4A7-DDB0-6799-F3B480A10E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97"/>
            <a:stretch/>
          </p:blipFill>
          <p:spPr bwMode="auto">
            <a:xfrm>
              <a:off x="1983974" y="3836571"/>
              <a:ext cx="2160716" cy="122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750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3;p11" descr="Background pattern&#10;&#10;Description automatically generated">
            <a:extLst>
              <a:ext uri="{FF2B5EF4-FFF2-40B4-BE49-F238E27FC236}">
                <a16:creationId xmlns:a16="http://schemas.microsoft.com/office/drawing/2014/main" id="{E776E2B5-F766-428A-85F5-2BD333E653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8" y="152562"/>
            <a:ext cx="955002" cy="13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9;p11">
            <a:extLst>
              <a:ext uri="{FF2B5EF4-FFF2-40B4-BE49-F238E27FC236}">
                <a16:creationId xmlns:a16="http://schemas.microsoft.com/office/drawing/2014/main" id="{C3A87ABF-3335-42E2-9E97-B6FBDC9B5E4B}"/>
              </a:ext>
            </a:extLst>
          </p:cNvPr>
          <p:cNvSpPr txBox="1"/>
          <p:nvPr/>
        </p:nvSpPr>
        <p:spPr>
          <a:xfrm>
            <a:off x="0" y="211214"/>
            <a:ext cx="121920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 Black"/>
                <a:ea typeface="Arial Black"/>
                <a:cs typeface="Arial Black"/>
                <a:sym typeface="Arial Black"/>
              </a:rPr>
              <a:t>IAB Sponsored Event</a:t>
            </a:r>
          </a:p>
          <a:p>
            <a:pPr algn="ctr">
              <a:defRPr/>
            </a:pPr>
            <a:r>
              <a:rPr lang="en-US" sz="3000" b="1" dirty="0">
                <a:ln w="0"/>
              </a:rPr>
              <a:t>2025 Future Faculty Workshop (FFW) on Soft Matter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1" name="Google Shape;92;p11">
            <a:extLst>
              <a:ext uri="{FF2B5EF4-FFF2-40B4-BE49-F238E27FC236}">
                <a16:creationId xmlns:a16="http://schemas.microsoft.com/office/drawing/2014/main" id="{452BA1F8-0F1D-4FA6-948E-5EECDF27A493}"/>
              </a:ext>
            </a:extLst>
          </p:cNvPr>
          <p:cNvCxnSpPr/>
          <p:nvPr/>
        </p:nvCxnSpPr>
        <p:spPr>
          <a:xfrm>
            <a:off x="814979" y="1830776"/>
            <a:ext cx="9551331" cy="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0FA3C54-AAC2-5DCF-65BD-C2765846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681138C-A777-B0F0-3FFF-1419163D0E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>
          <a:xfrm>
            <a:off x="8169940" y="1830776"/>
            <a:ext cx="3600238" cy="30402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734886-DBBB-6981-65D4-CF5383615AEC}"/>
              </a:ext>
            </a:extLst>
          </p:cNvPr>
          <p:cNvSpPr/>
          <p:nvPr/>
        </p:nvSpPr>
        <p:spPr>
          <a:xfrm>
            <a:off x="814979" y="4081730"/>
            <a:ext cx="690290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Attendees were focused primarily on academic jobs but were open for any career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Faculty and attendees were very interested in industry interests and collaborations (e.g., what kind of aerospace/defense projects have Syensqo supported?)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Great networking opportunity and way to still feel connected with the polymers community</a:t>
            </a:r>
          </a:p>
        </p:txBody>
      </p:sp>
      <p:pic>
        <p:nvPicPr>
          <p:cNvPr id="1028" name="Picture 4" descr="Profile photo of Jacob Blankenship">
            <a:extLst>
              <a:ext uri="{FF2B5EF4-FFF2-40B4-BE49-F238E27FC236}">
                <a16:creationId xmlns:a16="http://schemas.microsoft.com/office/drawing/2014/main" id="{36398B6A-AB13-D2D3-7556-36653090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40" y="5306033"/>
            <a:ext cx="1207926" cy="12079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942A5E-D63D-787D-10D0-9240A94162E2}"/>
              </a:ext>
            </a:extLst>
          </p:cNvPr>
          <p:cNvSpPr/>
          <p:nvPr/>
        </p:nvSpPr>
        <p:spPr>
          <a:xfrm>
            <a:off x="9279090" y="5473281"/>
            <a:ext cx="2839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Jacob Blankenship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Research Scientist, Syensqo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90FEC1F-93C0-1405-653F-6930D173B03C}"/>
              </a:ext>
            </a:extLst>
          </p:cNvPr>
          <p:cNvSpPr/>
          <p:nvPr/>
        </p:nvSpPr>
        <p:spPr>
          <a:xfrm>
            <a:off x="571500" y="3943135"/>
            <a:ext cx="7146381" cy="2703651"/>
          </a:xfrm>
          <a:prstGeom prst="wedgeRoundRectCallout">
            <a:avLst>
              <a:gd name="adj1" fmla="val 59823"/>
              <a:gd name="adj2" fmla="val 2565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1;p11">
            <a:extLst>
              <a:ext uri="{FF2B5EF4-FFF2-40B4-BE49-F238E27FC236}">
                <a16:creationId xmlns:a16="http://schemas.microsoft.com/office/drawing/2014/main" id="{AE0CA339-CF04-D740-2ACE-925EA8E771AA}"/>
              </a:ext>
            </a:extLst>
          </p:cNvPr>
          <p:cNvSpPr txBox="1"/>
          <p:nvPr/>
        </p:nvSpPr>
        <p:spPr>
          <a:xfrm>
            <a:off x="571500" y="1949980"/>
            <a:ext cx="714638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Annual FFW workshop supported by NSF received a termination notice, but 44 mentees were invited to UC Irvine for the event on July 15-17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cs typeface="Arial"/>
                <a:sym typeface="Arial"/>
              </a:rPr>
              <a:t>IAB contributed a one-time $1000 for this urgent request</a:t>
            </a:r>
            <a:endParaRPr dirty="0"/>
          </a:p>
        </p:txBody>
      </p:sp>
      <p:pic>
        <p:nvPicPr>
          <p:cNvPr id="19" name="Picture 6" descr="Syensqo - Wikipedia">
            <a:extLst>
              <a:ext uri="{FF2B5EF4-FFF2-40B4-BE49-F238E27FC236}">
                <a16:creationId xmlns:a16="http://schemas.microsoft.com/office/drawing/2014/main" id="{AD8BBC98-5DF1-15EC-A76B-78D204C6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17" y="6141814"/>
            <a:ext cx="986412" cy="32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79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10148</TotalTime>
  <Words>915</Words>
  <Application>Microsoft Macintosh PowerPoint</Application>
  <PresentationFormat>Widescreen</PresentationFormat>
  <Paragraphs>168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think-cell Slide</vt:lpstr>
      <vt:lpstr>POLY Industrial Advisory Board</vt:lpstr>
      <vt:lpstr>IAB Mission &amp; Officers 2025</vt:lpstr>
      <vt:lpstr>IAB Focuses for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Publicity Initiative: IAB Members Spotlight</vt:lpstr>
      <vt:lpstr>      Welcome 2026 IAB Co-Chair, Kapil Dev Sayala (R&amp;D Scientist, SEQENS)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Industrial Advisory Board</dc:title>
  <dc:creator>Lesia Linkous Pristas</dc:creator>
  <cp:lastModifiedBy>Jeff Ting</cp:lastModifiedBy>
  <cp:revision>165</cp:revision>
  <cp:lastPrinted>2021-08-11T15:07:51Z</cp:lastPrinted>
  <dcterms:created xsi:type="dcterms:W3CDTF">2019-03-21T17:42:19Z</dcterms:created>
  <dcterms:modified xsi:type="dcterms:W3CDTF">2025-08-14T15:43:14Z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ac0ad3-18d9-49e9-a80d-c985041778ba_Enabled">
    <vt:lpwstr>true</vt:lpwstr>
  </property>
  <property fmtid="{D5CDD505-2E9C-101B-9397-08002B2CF9AE}" pid="3" name="MSIP_Label_3aac0ad3-18d9-49e9-a80d-c985041778ba_SetDate">
    <vt:lpwstr>2022-07-29T20:14:44Z</vt:lpwstr>
  </property>
  <property fmtid="{D5CDD505-2E9C-101B-9397-08002B2CF9AE}" pid="4" name="MSIP_Label_3aac0ad3-18d9-49e9-a80d-c985041778ba_Method">
    <vt:lpwstr>Standard</vt:lpwstr>
  </property>
  <property fmtid="{D5CDD505-2E9C-101B-9397-08002B2CF9AE}" pid="5" name="MSIP_Label_3aac0ad3-18d9-49e9-a80d-c985041778ba_Name">
    <vt:lpwstr>General Business</vt:lpwstr>
  </property>
  <property fmtid="{D5CDD505-2E9C-101B-9397-08002B2CF9AE}" pid="6" name="MSIP_Label_3aac0ad3-18d9-49e9-a80d-c985041778ba_SiteId">
    <vt:lpwstr>c3e32f53-cb7f-4809-968d-1cc4ccc785fe</vt:lpwstr>
  </property>
  <property fmtid="{D5CDD505-2E9C-101B-9397-08002B2CF9AE}" pid="7" name="MSIP_Label_3aac0ad3-18d9-49e9-a80d-c985041778ba_ActionId">
    <vt:lpwstr>8bc4ed34-8d51-45a3-beeb-e2b6299b5efe</vt:lpwstr>
  </property>
  <property fmtid="{D5CDD505-2E9C-101B-9397-08002B2CF9AE}" pid="8" name="MSIP_Label_3aac0ad3-18d9-49e9-a80d-c985041778ba_ContentBits">
    <vt:lpwstr>2</vt:lpwstr>
  </property>
  <property fmtid="{D5CDD505-2E9C-101B-9397-08002B2CF9AE}" pid="9" name="MSIP_Label_defa4170-0d19-0005-0004-bc88714345d2_Enabled">
    <vt:lpwstr>true</vt:lpwstr>
  </property>
  <property fmtid="{D5CDD505-2E9C-101B-9397-08002B2CF9AE}" pid="10" name="MSIP_Label_defa4170-0d19-0005-0004-bc88714345d2_SetDate">
    <vt:lpwstr>2025-01-29T14:27:02Z</vt:lpwstr>
  </property>
  <property fmtid="{D5CDD505-2E9C-101B-9397-08002B2CF9AE}" pid="11" name="MSIP_Label_defa4170-0d19-0005-0004-bc88714345d2_Method">
    <vt:lpwstr>Standard</vt:lpwstr>
  </property>
  <property fmtid="{D5CDD505-2E9C-101B-9397-08002B2CF9AE}" pid="12" name="MSIP_Label_defa4170-0d19-0005-0004-bc88714345d2_Name">
    <vt:lpwstr>defa4170-0d19-0005-0004-bc88714345d2</vt:lpwstr>
  </property>
  <property fmtid="{D5CDD505-2E9C-101B-9397-08002B2CF9AE}" pid="13" name="MSIP_Label_defa4170-0d19-0005-0004-bc88714345d2_SiteId">
    <vt:lpwstr>5e60f7a7-d410-4d38-b875-93ca12adc30e</vt:lpwstr>
  </property>
  <property fmtid="{D5CDD505-2E9C-101B-9397-08002B2CF9AE}" pid="14" name="MSIP_Label_defa4170-0d19-0005-0004-bc88714345d2_ActionId">
    <vt:lpwstr>5ab35248-ae93-4bd6-ae2b-b5f11b0f28e8</vt:lpwstr>
  </property>
  <property fmtid="{D5CDD505-2E9C-101B-9397-08002B2CF9AE}" pid="15" name="MSIP_Label_defa4170-0d19-0005-0004-bc88714345d2_ContentBits">
    <vt:lpwstr>0</vt:lpwstr>
  </property>
</Properties>
</file>